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9" r:id="rId15"/>
    <p:sldId id="275" r:id="rId16"/>
    <p:sldId id="274" r:id="rId17"/>
    <p:sldId id="267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56" d="100"/>
          <a:sy n="56" d="100"/>
        </p:scale>
        <p:origin x="9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C1C1-1426-483B-A3DA-315D0CE1431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1327-4AD6-4119-ABC1-1149491D2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C1C1-1426-483B-A3DA-315D0CE1431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1327-4AD6-4119-ABC1-1149491D2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C1C1-1426-483B-A3DA-315D0CE1431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1327-4AD6-4119-ABC1-1149491D2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C1C1-1426-483B-A3DA-315D0CE1431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1327-4AD6-4119-ABC1-1149491D2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C1C1-1426-483B-A3DA-315D0CE1431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1327-4AD6-4119-ABC1-1149491D2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C1C1-1426-483B-A3DA-315D0CE1431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1327-4AD6-4119-ABC1-1149491D28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C1C1-1426-483B-A3DA-315D0CE1431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1327-4AD6-4119-ABC1-1149491D2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C1C1-1426-483B-A3DA-315D0CE1431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1327-4AD6-4119-ABC1-1149491D2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C1C1-1426-483B-A3DA-315D0CE1431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1327-4AD6-4119-ABC1-1149491D2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C1C1-1426-483B-A3DA-315D0CE1431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D31327-4AD6-4119-ABC1-1149491D2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C1C1-1426-483B-A3DA-315D0CE1431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1327-4AD6-4119-ABC1-1149491D2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BF1C1C1-1426-483B-A3DA-315D0CE1431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ED31327-4AD6-4119-ABC1-1149491D28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hHryn8IPUP_lFM&amp;tbnid=wCtpyWmbKELpOM:&amp;ved=0CAUQjRw&amp;url=http://2012books.lardbucket.org/books/principles-of-general-chemistry-v1.0/s20-05-acid-base-titrations.html&amp;ei=XtNfUvPEGcv54APDyYCwCA&amp;bvm=bv.54176721,d.dmg&amp;psig=AFQjCNHUP-a3zbPZuK-uGR2XElxskUt2HA&amp;ust=138209810826918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KZ9EHewjZ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Acidic and Basic Solutions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Basic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Soaps  and Cleaning Products</a:t>
            </a:r>
          </a:p>
          <a:p>
            <a:r>
              <a:rPr lang="en-US" sz="2800" dirty="0" smtClean="0"/>
              <a:t>Chalk</a:t>
            </a:r>
          </a:p>
          <a:p>
            <a:r>
              <a:rPr lang="en-US" sz="2800" dirty="0" smtClean="0"/>
              <a:t>Treat lawns and Soil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Compare </a:t>
            </a:r>
            <a:r>
              <a:rPr lang="en-US" sz="3200" u="sng" dirty="0" smtClean="0"/>
              <a:t>and</a:t>
            </a:r>
            <a:r>
              <a:rPr lang="en-US" sz="3200" dirty="0" smtClean="0"/>
              <a:t> Contrast Acids and Bases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20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sz="2400" dirty="0" smtClean="0"/>
              <a:t>p</a:t>
            </a:r>
            <a:r>
              <a:rPr lang="en-US" sz="3600" dirty="0" smtClean="0"/>
              <a:t>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 is a measure of how acidic or basic a substance/solution is. </a:t>
            </a:r>
          </a:p>
          <a:p>
            <a:endParaRPr lang="en-US" sz="2400" dirty="0"/>
          </a:p>
          <a:p>
            <a:r>
              <a:rPr lang="en-US" sz="2400" dirty="0" smtClean="0"/>
              <a:t>pH Scale: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1" t="59524" r="15666" b="8730"/>
          <a:stretch/>
        </p:blipFill>
        <p:spPr bwMode="auto">
          <a:xfrm>
            <a:off x="228600" y="3048000"/>
            <a:ext cx="8763000" cy="299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2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520940" cy="548640"/>
          </a:xfrm>
        </p:spPr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35798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Indicators: Compounds that react with acid and base solutions and produce certain colors, depending on the solutions </a:t>
            </a:r>
            <a:r>
              <a:rPr lang="en-US" sz="2800" dirty="0" err="1" smtClean="0"/>
              <a:t>pH.</a:t>
            </a:r>
            <a:endParaRPr lang="en-US" sz="2800" dirty="0"/>
          </a:p>
          <a:p>
            <a:r>
              <a:rPr lang="en-US" sz="2800" dirty="0" smtClean="0"/>
              <a:t>Examples: </a:t>
            </a:r>
            <a:r>
              <a:rPr lang="en-US" sz="2800" dirty="0" err="1" smtClean="0"/>
              <a:t>Ph</a:t>
            </a:r>
            <a:r>
              <a:rPr lang="en-US" sz="2800" dirty="0" smtClean="0"/>
              <a:t> Strips &amp; Concentrated Cabbage Juice </a:t>
            </a:r>
            <a:r>
              <a:rPr lang="en-US" sz="2800" dirty="0" smtClean="0">
                <a:sym typeface="Wingdings" pitchFamily="2" charset="2"/>
              </a:rPr>
              <a:t> </a:t>
            </a:r>
          </a:p>
        </p:txBody>
      </p:sp>
      <p:pic>
        <p:nvPicPr>
          <p:cNvPr id="1026" name="Picture 2" descr="http://2012books.lardbucket.org/books/principles-of-general-chemistry-v1.0/section_20/8bb58172a9f150882cc423ff9c9dbfe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could you use the idea of pH to answer the following question:</a:t>
            </a:r>
          </a:p>
          <a:p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If you spill a very dangerous acid on the floor how could you safely clean it up?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5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 combine an acid and a basic solution to become more neutral</a:t>
            </a:r>
          </a:p>
          <a:p>
            <a:endParaRPr lang="en-US" sz="3200" dirty="0"/>
          </a:p>
          <a:p>
            <a:r>
              <a:rPr lang="en-US" sz="3200" dirty="0" smtClean="0"/>
              <a:t>Ex: </a:t>
            </a:r>
            <a:r>
              <a:rPr lang="en-US" sz="3200" dirty="0" err="1" smtClean="0"/>
              <a:t>HCl</a:t>
            </a:r>
            <a:r>
              <a:rPr lang="en-US" sz="3200" dirty="0" smtClean="0"/>
              <a:t> Acid (0) you would mix it with (14) to make a (7) Neutral.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80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what you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 </a:t>
            </a:r>
            <a:r>
              <a:rPr lang="en-US" sz="2400" smtClean="0"/>
              <a:t>sorting Activity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62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Solute -vs -Solvent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752600"/>
            <a:ext cx="7680960" cy="472440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2800" dirty="0"/>
              <a:t>S</a:t>
            </a:r>
            <a:r>
              <a:rPr lang="en-US" sz="2800" dirty="0" smtClean="0"/>
              <a:t>imple solutions are </a:t>
            </a:r>
            <a:r>
              <a:rPr lang="en-US" sz="2800" dirty="0"/>
              <a:t>basically two substances that are evenly mixed together.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</a:t>
            </a:r>
            <a:r>
              <a:rPr lang="en-US" sz="2800" dirty="0"/>
              <a:t> </a:t>
            </a:r>
            <a:r>
              <a:rPr lang="en-US" sz="2800" b="1" dirty="0"/>
              <a:t>solute</a:t>
            </a:r>
            <a:r>
              <a:rPr lang="en-US" sz="2800" dirty="0"/>
              <a:t> is the substance to be dissolved (sugar). The </a:t>
            </a:r>
            <a:r>
              <a:rPr lang="en-US" sz="2800" b="1" dirty="0"/>
              <a:t>solvent</a:t>
            </a:r>
            <a:r>
              <a:rPr lang="en-US" sz="2800" dirty="0"/>
              <a:t> is the one doing the dissolving (water</a:t>
            </a:r>
            <a:r>
              <a:rPr lang="en-US" sz="2800" dirty="0" smtClean="0"/>
              <a:t>).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892" y="4114800"/>
            <a:ext cx="3198494" cy="23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385772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Define the following terms:</a:t>
            </a:r>
          </a:p>
          <a:p>
            <a:endParaRPr lang="en-US" sz="3600" u="sng" dirty="0" smtClean="0"/>
          </a:p>
          <a:p>
            <a:r>
              <a:rPr lang="en-US" sz="3600" dirty="0" smtClean="0"/>
              <a:t>Solubility</a:t>
            </a:r>
          </a:p>
          <a:p>
            <a:r>
              <a:rPr lang="en-US" sz="3600" dirty="0" smtClean="0"/>
              <a:t>Heterogeneous vs. Homogenous</a:t>
            </a:r>
          </a:p>
          <a:p>
            <a:r>
              <a:rPr lang="en-US" sz="3600" dirty="0" smtClean="0"/>
              <a:t>Crystallization vs. Precipitation</a:t>
            </a:r>
          </a:p>
          <a:p>
            <a:r>
              <a:rPr lang="en-US" sz="3600" dirty="0" smtClean="0"/>
              <a:t>Solute vs. Solvent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98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the solute and solvents in the following examples 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2057400"/>
          <a:ext cx="7680324" cy="3962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60108"/>
                <a:gridCol w="2560108"/>
                <a:gridCol w="25601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Solution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Solute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Solvent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Lemonade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Coffee and cream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Tea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KoolAid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Ocean water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8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Acids: substances that release positively charged </a:t>
            </a:r>
            <a:r>
              <a:rPr lang="en-US" sz="2800" dirty="0"/>
              <a:t>H</a:t>
            </a:r>
            <a:r>
              <a:rPr lang="en-US" sz="2800" dirty="0" smtClean="0"/>
              <a:t>ydrogen ions.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This positive charges hydrogen molecule combines with a water molecule to create a Hydronium ion.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0" t="50000" r="26821" b="23106"/>
          <a:stretch/>
        </p:blipFill>
        <p:spPr bwMode="auto">
          <a:xfrm>
            <a:off x="152400" y="3505200"/>
            <a:ext cx="8847632" cy="247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1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Acidic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u="sng" dirty="0" smtClean="0"/>
              <a:t>Properties of Acids: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Sour taste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Conduct electricity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/>
              <a:t>Batteries contain acid!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Corrode (Leave holes) fabric, skin, and paper.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69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Acidic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Uses of acids?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92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Acidic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0477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Uses:</a:t>
            </a:r>
          </a:p>
          <a:p>
            <a:r>
              <a:rPr lang="en-US" sz="3200" dirty="0" smtClean="0"/>
              <a:t>Food items: salad dressing, lemon, limes, oranges.</a:t>
            </a:r>
          </a:p>
          <a:p>
            <a:r>
              <a:rPr lang="en-US" sz="3200" dirty="0" smtClean="0"/>
              <a:t>Products: Paint, fertilizers, plastics</a:t>
            </a:r>
          </a:p>
          <a:p>
            <a:r>
              <a:rPr lang="en-US" sz="3200" dirty="0" smtClean="0"/>
              <a:t>Environment: Cave formation, acid rain</a:t>
            </a:r>
          </a:p>
          <a:p>
            <a:endParaRPr lang="en-US" sz="3200" dirty="0" smtClean="0"/>
          </a:p>
          <a:p>
            <a:r>
              <a:rPr lang="en-US" sz="3200" dirty="0" smtClean="0"/>
              <a:t>Beautiful Cave formations:</a:t>
            </a:r>
          </a:p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youtu.be/IKZ9EHewjZg</a:t>
            </a:r>
            <a:r>
              <a:rPr lang="en-US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51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Bases: are substances that accept hydrogen ions</a:t>
            </a:r>
          </a:p>
          <a:p>
            <a:r>
              <a:rPr lang="en-US" sz="3200" dirty="0" smtClean="0"/>
              <a:t>	When dissolved in water, most bases leave  behind a negatively charged Hydroxide ion. (OH-)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838200"/>
            <a:ext cx="7520940" cy="5105400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Properties of Bases: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Most Soaps are Basic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Feel Slippery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Bitter taste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Also corrosive and can cause burns and damage tissue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Can also conduct electricity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However, Basic solutions are not reactive with metals like acids!</a:t>
            </a:r>
          </a:p>
        </p:txBody>
      </p:sp>
    </p:spTree>
    <p:extLst>
      <p:ext uri="{BB962C8B-B14F-4D97-AF65-F5344CB8AC3E}">
        <p14:creationId xmlns:p14="http://schemas.microsoft.com/office/powerpoint/2010/main" val="18392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Uses of Bases??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63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0000"/>
      </a:accent2>
      <a:accent3>
        <a:srgbClr val="08A1D9"/>
      </a:accent3>
      <a:accent4>
        <a:srgbClr val="2837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2136</TotalTime>
  <Words>315</Words>
  <Application>Microsoft Office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Franklin Gothic Book</vt:lpstr>
      <vt:lpstr>Franklin Gothic Medium</vt:lpstr>
      <vt:lpstr>Tunga</vt:lpstr>
      <vt:lpstr>Wingdings</vt:lpstr>
      <vt:lpstr>Angles</vt:lpstr>
      <vt:lpstr>Acidic and Basic Solutions</vt:lpstr>
      <vt:lpstr>Bell Work</vt:lpstr>
      <vt:lpstr>Acids</vt:lpstr>
      <vt:lpstr>Acidic Solutions</vt:lpstr>
      <vt:lpstr>Acidic Solutions</vt:lpstr>
      <vt:lpstr>Acidic Solutions</vt:lpstr>
      <vt:lpstr>Basic Solutions</vt:lpstr>
      <vt:lpstr>Basic Solutions</vt:lpstr>
      <vt:lpstr>Basic Solutions</vt:lpstr>
      <vt:lpstr>Uses of Basic Solutions</vt:lpstr>
      <vt:lpstr>Bell Work</vt:lpstr>
      <vt:lpstr>What is pH?</vt:lpstr>
      <vt:lpstr>Indicators</vt:lpstr>
      <vt:lpstr>Neutralization</vt:lpstr>
      <vt:lpstr>Neutralization</vt:lpstr>
      <vt:lpstr>PowerPoint Presentation</vt:lpstr>
      <vt:lpstr>Practice what you learned</vt:lpstr>
      <vt:lpstr>PowerPoint Presentation</vt:lpstr>
      <vt:lpstr>Solute -vs -Solvent </vt:lpstr>
      <vt:lpstr>Name the solute and solvents in the following examples …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Acidic and Basic Solutions</dc:title>
  <dc:creator>cc</dc:creator>
  <cp:lastModifiedBy>RhoaCi</cp:lastModifiedBy>
  <cp:revision>18</cp:revision>
  <dcterms:created xsi:type="dcterms:W3CDTF">2012-09-15T00:31:37Z</dcterms:created>
  <dcterms:modified xsi:type="dcterms:W3CDTF">2017-09-27T17:29:56Z</dcterms:modified>
</cp:coreProperties>
</file>